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77" r:id="rId4"/>
    <p:sldId id="279" r:id="rId5"/>
    <p:sldId id="261" r:id="rId6"/>
    <p:sldId id="280" r:id="rId7"/>
    <p:sldId id="262" r:id="rId8"/>
    <p:sldId id="282" r:id="rId9"/>
    <p:sldId id="264" r:id="rId10"/>
    <p:sldId id="284" r:id="rId11"/>
    <p:sldId id="265" r:id="rId12"/>
    <p:sldId id="266" r:id="rId13"/>
    <p:sldId id="286" r:id="rId14"/>
    <p:sldId id="285" r:id="rId15"/>
    <p:sldId id="288" r:id="rId16"/>
    <p:sldId id="287" r:id="rId17"/>
    <p:sldId id="269" r:id="rId18"/>
    <p:sldId id="294" r:id="rId19"/>
    <p:sldId id="273" r:id="rId20"/>
    <p:sldId id="292" r:id="rId21"/>
    <p:sldId id="274" r:id="rId22"/>
    <p:sldId id="293" r:id="rId23"/>
    <p:sldId id="275" r:id="rId24"/>
    <p:sldId id="276" r:id="rId25"/>
    <p:sldId id="29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210" autoAdjust="0"/>
  </p:normalViewPr>
  <p:slideViewPr>
    <p:cSldViewPr snapToGrid="0">
      <p:cViewPr varScale="1">
        <p:scale>
          <a:sx n="88" d="100"/>
          <a:sy n="88" d="100"/>
        </p:scale>
        <p:origin x="2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fr-BE"/>
              <a:t>Evolution de la subvention communale ATL</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Feuil1!$A$45:$F$45</c:f>
              <c:numCache>
                <c:formatCode>General</c:formatCode>
                <c:ptCount val="6"/>
                <c:pt idx="0">
                  <c:v>2014</c:v>
                </c:pt>
                <c:pt idx="1">
                  <c:v>2015</c:v>
                </c:pt>
                <c:pt idx="2">
                  <c:v>2016</c:v>
                </c:pt>
                <c:pt idx="3">
                  <c:v>2017</c:v>
                </c:pt>
                <c:pt idx="4">
                  <c:v>2018</c:v>
                </c:pt>
                <c:pt idx="5">
                  <c:v>2019</c:v>
                </c:pt>
              </c:numCache>
            </c:numRef>
          </c:cat>
          <c:val>
            <c:numRef>
              <c:f>Feuil1!$A$46:$F$46</c:f>
              <c:numCache>
                <c:formatCode>#,##0</c:formatCode>
                <c:ptCount val="6"/>
                <c:pt idx="0">
                  <c:v>78000</c:v>
                </c:pt>
                <c:pt idx="1">
                  <c:v>100000</c:v>
                </c:pt>
                <c:pt idx="2">
                  <c:v>101000</c:v>
                </c:pt>
                <c:pt idx="3">
                  <c:v>107000</c:v>
                </c:pt>
                <c:pt idx="4">
                  <c:v>116000</c:v>
                </c:pt>
                <c:pt idx="5">
                  <c:v>119480</c:v>
                </c:pt>
              </c:numCache>
            </c:numRef>
          </c:val>
          <c:smooth val="0"/>
        </c:ser>
        <c:dLbls>
          <c:dLblPos val="t"/>
          <c:showLegendKey val="0"/>
          <c:showVal val="1"/>
          <c:showCatName val="0"/>
          <c:showSerName val="0"/>
          <c:showPercent val="0"/>
          <c:showBubbleSize val="0"/>
        </c:dLbls>
        <c:smooth val="0"/>
        <c:axId val="1517930608"/>
        <c:axId val="1530717920"/>
      </c:lineChart>
      <c:catAx>
        <c:axId val="15179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0717920"/>
        <c:crosses val="autoZero"/>
        <c:auto val="1"/>
        <c:lblAlgn val="ctr"/>
        <c:lblOffset val="100"/>
        <c:noMultiLvlLbl val="0"/>
      </c:catAx>
      <c:valAx>
        <c:axId val="153071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17930608"/>
        <c:crosses val="autoZero"/>
        <c:crossBetween val="between"/>
      </c:valAx>
      <c:spPr>
        <a:noFill/>
        <a:ln>
          <a:noFill/>
        </a:ln>
        <a:effectLst/>
      </c:spPr>
    </c:plotArea>
    <c:plotVisOnly val="1"/>
    <c:dispBlanksAs val="gap"/>
    <c:showDLblsOverMax val="0"/>
  </c:chart>
  <c:spPr>
    <a:noFill/>
    <a:ln>
      <a:noFill/>
    </a:ln>
    <a:effectLst/>
  </c:spPr>
  <c:txPr>
    <a:bodyPr/>
    <a:lstStyle/>
    <a:p>
      <a:pPr>
        <a:defRPr sz="900" baseline="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50262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203769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63232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8855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384605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E9BE9FDE-1BCC-47ED-86FB-65335F06B7B5}" type="datetimeFigureOut">
              <a:rPr lang="fr-BE" smtClean="0"/>
              <a:t>28-10-19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29048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E9BE9FDE-1BCC-47ED-86FB-65335F06B7B5}" type="datetimeFigureOut">
              <a:rPr lang="fr-BE" smtClean="0"/>
              <a:t>28-10-19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179408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E9BE9FDE-1BCC-47ED-86FB-65335F06B7B5}" type="datetimeFigureOut">
              <a:rPr lang="fr-BE" smtClean="0"/>
              <a:t>28-10-19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15602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BE9FDE-1BCC-47ED-86FB-65335F06B7B5}" type="datetimeFigureOut">
              <a:rPr lang="fr-BE" smtClean="0"/>
              <a:t>28-10-19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208473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BE9FDE-1BCC-47ED-86FB-65335F06B7B5}" type="datetimeFigureOut">
              <a:rPr lang="fr-BE" smtClean="0"/>
              <a:t>28-10-19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270847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BE9FDE-1BCC-47ED-86FB-65335F06B7B5}" type="datetimeFigureOut">
              <a:rPr lang="fr-BE" smtClean="0"/>
              <a:t>28-10-19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8EE7285-15FD-43D0-B585-1439B3907D3C}" type="slidenum">
              <a:rPr lang="fr-BE" smtClean="0"/>
              <a:t>‹N°›</a:t>
            </a:fld>
            <a:endParaRPr lang="fr-BE"/>
          </a:p>
        </p:txBody>
      </p:sp>
    </p:spTree>
    <p:extLst>
      <p:ext uri="{BB962C8B-B14F-4D97-AF65-F5344CB8AC3E}">
        <p14:creationId xmlns:p14="http://schemas.microsoft.com/office/powerpoint/2010/main" val="352964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E9FDE-1BCC-47ED-86FB-65335F06B7B5}" type="datetimeFigureOut">
              <a:rPr lang="fr-BE" smtClean="0"/>
              <a:t>28-10-19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E7285-15FD-43D0-B585-1439B3907D3C}" type="slidenum">
              <a:rPr lang="fr-BE" smtClean="0"/>
              <a:t>‹N°›</a:t>
            </a:fld>
            <a:endParaRPr lang="fr-BE"/>
          </a:p>
        </p:txBody>
      </p:sp>
    </p:spTree>
    <p:extLst>
      <p:ext uri="{BB962C8B-B14F-4D97-AF65-F5344CB8AC3E}">
        <p14:creationId xmlns:p14="http://schemas.microsoft.com/office/powerpoint/2010/main" val="17878593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p:txBody>
          <a:bodyPr/>
          <a:lstStyle/>
          <a:p>
            <a:r>
              <a:rPr lang="fr-BE" b="1" dirty="0" smtClean="0">
                <a:solidFill>
                  <a:schemeClr val="bg1"/>
                </a:solidFill>
                <a:latin typeface="Josefin Sans" pitchFamily="2" charset="0"/>
                <a:ea typeface="Josefin Sans" pitchFamily="2" charset="0"/>
              </a:rPr>
              <a:t>Etat des lieux &amp; </a:t>
            </a:r>
            <a:br>
              <a:rPr lang="fr-BE" b="1" dirty="0" smtClean="0">
                <a:solidFill>
                  <a:schemeClr val="bg1"/>
                </a:solidFill>
                <a:latin typeface="Josefin Sans" pitchFamily="2" charset="0"/>
                <a:ea typeface="Josefin Sans" pitchFamily="2" charset="0"/>
              </a:rPr>
            </a:br>
            <a:r>
              <a:rPr lang="fr-BE" b="1" dirty="0" smtClean="0">
                <a:solidFill>
                  <a:schemeClr val="bg1"/>
                </a:solidFill>
                <a:latin typeface="Josefin Sans" pitchFamily="2" charset="0"/>
                <a:ea typeface="Josefin Sans" pitchFamily="2" charset="0"/>
              </a:rPr>
              <a:t>Analyse des besoins</a:t>
            </a:r>
            <a:endParaRPr lang="fr-BE" b="1" dirty="0">
              <a:solidFill>
                <a:schemeClr val="bg1"/>
              </a:solidFill>
              <a:latin typeface="Josefin Sans" pitchFamily="2" charset="0"/>
              <a:ea typeface="Josefin Sans" pitchFamily="2" charset="0"/>
            </a:endParaRPr>
          </a:p>
        </p:txBody>
      </p:sp>
      <p:sp>
        <p:nvSpPr>
          <p:cNvPr id="3" name="Sous-titre 2"/>
          <p:cNvSpPr>
            <a:spLocks noGrp="1"/>
          </p:cNvSpPr>
          <p:nvPr>
            <p:ph type="subTitle" idx="1"/>
          </p:nvPr>
        </p:nvSpPr>
        <p:spPr/>
        <p:txBody>
          <a:bodyPr/>
          <a:lstStyle/>
          <a:p>
            <a:r>
              <a:rPr lang="fr-BE" dirty="0" smtClean="0">
                <a:solidFill>
                  <a:schemeClr val="bg1"/>
                </a:solidFill>
                <a:latin typeface="Josefin Sans" pitchFamily="2" charset="0"/>
                <a:ea typeface="Josefin Sans" pitchFamily="2" charset="0"/>
              </a:rPr>
              <a:t>Programme CLE 2020-2025</a:t>
            </a:r>
            <a:endParaRPr lang="fr-BE" dirty="0">
              <a:solidFill>
                <a:schemeClr val="bg1"/>
              </a:solidFill>
              <a:latin typeface="Josefin Sans" pitchFamily="2" charset="0"/>
              <a:ea typeface="Josefin Sans" pitchFamily="2" charset="0"/>
            </a:endParaRPr>
          </a:p>
        </p:txBody>
      </p:sp>
    </p:spTree>
    <p:extLst>
      <p:ext uri="{BB962C8B-B14F-4D97-AF65-F5344CB8AC3E}">
        <p14:creationId xmlns:p14="http://schemas.microsoft.com/office/powerpoint/2010/main" val="347386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 mercredi</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normAutofit/>
          </a:bodyPr>
          <a:lstStyle/>
          <a:p>
            <a:r>
              <a:rPr lang="fr-BE" b="1" dirty="0">
                <a:latin typeface="Josefin Sans" pitchFamily="2" charset="0"/>
                <a:ea typeface="Josefin Sans" pitchFamily="2" charset="0"/>
              </a:rPr>
              <a:t>Le mercredi après-midi </a:t>
            </a:r>
            <a:r>
              <a:rPr lang="fr-BE" b="1" dirty="0" smtClean="0">
                <a:latin typeface="Josefin Sans" pitchFamily="2" charset="0"/>
                <a:ea typeface="Josefin Sans" pitchFamily="2" charset="0"/>
              </a:rPr>
              <a:t>est problématique pour les familles</a:t>
            </a:r>
          </a:p>
          <a:p>
            <a:pPr marL="0" indent="0">
              <a:buNone/>
            </a:pPr>
            <a:endParaRPr lang="fr-BE" b="1" dirty="0" smtClean="0">
              <a:latin typeface="Josefin Sans" pitchFamily="2" charset="0"/>
              <a:ea typeface="Josefin Sans" pitchFamily="2" charset="0"/>
            </a:endParaRPr>
          </a:p>
          <a:p>
            <a:r>
              <a:rPr lang="fr-BE" b="1" dirty="0" smtClean="0">
                <a:latin typeface="Josefin Sans" pitchFamily="2" charset="0"/>
                <a:ea typeface="Josefin Sans" pitchFamily="2" charset="0"/>
              </a:rPr>
              <a:t>94 </a:t>
            </a:r>
            <a:r>
              <a:rPr lang="fr-BE" b="1" dirty="0">
                <a:latin typeface="Josefin Sans" pitchFamily="2" charset="0"/>
                <a:ea typeface="Josefin Sans" pitchFamily="2" charset="0"/>
              </a:rPr>
              <a:t>% des parents </a:t>
            </a:r>
            <a:r>
              <a:rPr lang="fr-BE" b="1" dirty="0" smtClean="0">
                <a:latin typeface="Josefin Sans" pitchFamily="2" charset="0"/>
                <a:ea typeface="Josefin Sans" pitchFamily="2" charset="0"/>
              </a:rPr>
              <a:t>sont demandeurs d’ateliers/activités </a:t>
            </a:r>
            <a:r>
              <a:rPr lang="fr-BE" b="1" dirty="0">
                <a:latin typeface="Josefin Sans" pitchFamily="2" charset="0"/>
                <a:ea typeface="Josefin Sans" pitchFamily="2" charset="0"/>
              </a:rPr>
              <a:t>pendant l’accueil extrascolaire. </a:t>
            </a:r>
            <a:endParaRPr lang="fr-BE" b="1" dirty="0" smtClean="0">
              <a:latin typeface="Josefin Sans" pitchFamily="2" charset="0"/>
              <a:ea typeface="Josefin Sans" pitchFamily="2" charset="0"/>
            </a:endParaRPr>
          </a:p>
          <a:p>
            <a:endParaRPr lang="fr-BE" b="1" dirty="0">
              <a:latin typeface="Josefin Sans" pitchFamily="2" charset="0"/>
              <a:ea typeface="Josefin Sans" pitchFamily="2" charset="0"/>
            </a:endParaRPr>
          </a:p>
          <a:p>
            <a:r>
              <a:rPr lang="fr-BE" b="1" dirty="0" smtClean="0">
                <a:latin typeface="Josefin Sans" pitchFamily="2" charset="0"/>
                <a:ea typeface="Josefin Sans" pitchFamily="2" charset="0"/>
              </a:rPr>
              <a:t>Inégalité dans les activités parascolaires </a:t>
            </a:r>
            <a:endParaRPr lang="fr-BE" b="1" dirty="0">
              <a:latin typeface="Josefin Sans" pitchFamily="2" charset="0"/>
              <a:ea typeface="Josefin Sans" pitchFamily="2" charset="0"/>
            </a:endParaRP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42105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besoins d’accueil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pendant les vacances</a:t>
            </a:r>
            <a:endParaRPr lang="fr-BE" b="1" dirty="0">
              <a:solidFill>
                <a:schemeClr val="accent1"/>
              </a:solidFill>
              <a:latin typeface="Josefin Sans" pitchFamily="2" charset="0"/>
              <a:ea typeface="Josefin Sans" pitchFamily="2"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706" y="1671169"/>
            <a:ext cx="3967748" cy="509578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75842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coûts des stages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a:xfrm>
            <a:off x="5843238" y="1825625"/>
            <a:ext cx="5510561" cy="1062541"/>
          </a:xfrm>
        </p:spPr>
        <p:txBody>
          <a:bodyPr>
            <a:normAutofit fontScale="92500" lnSpcReduction="20000"/>
          </a:bodyPr>
          <a:lstStyle/>
          <a:p>
            <a:pPr algn="ctr"/>
            <a:r>
              <a:rPr lang="fr-BE" b="1" dirty="0" smtClean="0">
                <a:latin typeface="Josefin Sans" pitchFamily="2" charset="0"/>
                <a:ea typeface="Josefin Sans" pitchFamily="2" charset="0"/>
              </a:rPr>
              <a:t>La moyenne d’un stage est de 66 euros</a:t>
            </a:r>
          </a:p>
          <a:p>
            <a:pPr algn="ctr"/>
            <a:r>
              <a:rPr lang="fr-BE" b="1" dirty="0" smtClean="0">
                <a:latin typeface="Josefin Sans" pitchFamily="2" charset="0"/>
                <a:ea typeface="Josefin Sans" pitchFamily="2" charset="0"/>
              </a:rPr>
              <a:t>La médiane est de 75 euros</a:t>
            </a:r>
          </a:p>
          <a:p>
            <a:pPr marL="0" indent="0">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00" y="1825622"/>
            <a:ext cx="5004927" cy="4009228"/>
          </a:xfrm>
          <a:prstGeom prst="rect">
            <a:avLst/>
          </a:prstGeom>
        </p:spPr>
      </p:pic>
      <p:sp>
        <p:nvSpPr>
          <p:cNvPr id="5" name="Rectangle 4"/>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35794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freins à la qualité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selon les associations</a:t>
            </a:r>
            <a:endParaRPr lang="fr-BE" b="1" dirty="0">
              <a:solidFill>
                <a:schemeClr val="accent1"/>
              </a:solidFill>
              <a:latin typeface="Josefin Sans" pitchFamily="2" charset="0"/>
              <a:ea typeface="Josefin Sans" pitchFamily="2" charset="0"/>
            </a:endParaRP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pic>
        <p:nvPicPr>
          <p:cNvPr id="9" name="Espace réservé du contenu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158918"/>
            <a:ext cx="10515600" cy="3684751"/>
          </a:xfrm>
        </p:spPr>
      </p:pic>
    </p:spTree>
    <p:extLst>
      <p:ext uri="{BB962C8B-B14F-4D97-AF65-F5344CB8AC3E}">
        <p14:creationId xmlns:p14="http://schemas.microsoft.com/office/powerpoint/2010/main" val="11739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Ce qui favorise la qualité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selon les associations</a:t>
            </a:r>
            <a:endParaRPr lang="fr-BE" b="1" dirty="0">
              <a:solidFill>
                <a:schemeClr val="accent1"/>
              </a:solidFill>
              <a:latin typeface="Josefin Sans" pitchFamily="2" charset="0"/>
              <a:ea typeface="Josefin Sans" pitchFamily="2"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36" y="2093100"/>
            <a:ext cx="11771487" cy="3963343"/>
          </a:xfrm>
          <a:prstGeom prst="rect">
            <a:avLst/>
          </a:prstGeom>
        </p:spPr>
      </p:pic>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965150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Ce qui freine la qualité selon les écoles</a:t>
            </a:r>
            <a:endParaRPr lang="fr-BE" b="1" dirty="0">
              <a:solidFill>
                <a:schemeClr val="accent1"/>
              </a:solidFill>
              <a:latin typeface="Josefin Sans" pitchFamily="2" charset="0"/>
              <a:ea typeface="Josefin Sans" pitchFamily="2" charset="0"/>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176932"/>
            <a:ext cx="10515600" cy="3648723"/>
          </a:xfrm>
        </p:spPr>
      </p:pic>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97361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a:solidFill>
                  <a:schemeClr val="accent1"/>
                </a:solidFill>
                <a:latin typeface="Josefin Sans" pitchFamily="2" charset="0"/>
                <a:ea typeface="Josefin Sans" pitchFamily="2" charset="0"/>
              </a:rPr>
              <a:t>Ce qui favorise la qualité selon les </a:t>
            </a:r>
            <a:r>
              <a:rPr lang="fr-BE" b="1" dirty="0" smtClean="0">
                <a:solidFill>
                  <a:schemeClr val="accent1"/>
                </a:solidFill>
                <a:latin typeface="Josefin Sans" pitchFamily="2" charset="0"/>
                <a:ea typeface="Josefin Sans" pitchFamily="2" charset="0"/>
              </a:rPr>
              <a:t>écoles</a:t>
            </a:r>
            <a:endParaRPr lang="fr-BE" b="1" dirty="0">
              <a:solidFill>
                <a:schemeClr val="accent1"/>
              </a:solidFill>
              <a:latin typeface="Josefin Sans" pitchFamily="2" charset="0"/>
              <a:ea typeface="Josefin Sans" pitchFamily="2" charset="0"/>
            </a:endParaRP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267740"/>
            <a:ext cx="10515600" cy="3467108"/>
          </a:xfrm>
        </p:spPr>
      </p:pic>
    </p:spTree>
    <p:extLst>
      <p:ext uri="{BB962C8B-B14F-4D97-AF65-F5344CB8AC3E}">
        <p14:creationId xmlns:p14="http://schemas.microsoft.com/office/powerpoint/2010/main" val="346353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0899" y="365125"/>
            <a:ext cx="10515600" cy="1325563"/>
          </a:xfrm>
        </p:spPr>
        <p:txBody>
          <a:bodyPr/>
          <a:lstStyle/>
          <a:p>
            <a:pPr algn="ctr"/>
            <a:r>
              <a:rPr lang="fr-BE" b="1" dirty="0" smtClean="0">
                <a:solidFill>
                  <a:schemeClr val="accent1"/>
                </a:solidFill>
                <a:latin typeface="Josefin Sans" pitchFamily="2" charset="0"/>
                <a:ea typeface="Josefin Sans" pitchFamily="2" charset="0"/>
              </a:rPr>
              <a:t>Des statuts de travail parfois précaires</a:t>
            </a:r>
            <a:r>
              <a:rPr lang="fr-BE" dirty="0" smtClean="0"/>
              <a:t>	</a:t>
            </a:r>
            <a:endParaRPr lang="fr-BE"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222" y="2635255"/>
            <a:ext cx="6385560" cy="3456432"/>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046" y="2592832"/>
            <a:ext cx="5145619" cy="3482243"/>
          </a:xfrm>
          <a:prstGeom prst="rect">
            <a:avLst/>
          </a:prstGeom>
        </p:spPr>
      </p:pic>
      <p:sp>
        <p:nvSpPr>
          <p:cNvPr id="6" name="ZoneTexte 5"/>
          <p:cNvSpPr txBox="1"/>
          <p:nvPr/>
        </p:nvSpPr>
        <p:spPr>
          <a:xfrm>
            <a:off x="1094014" y="1793639"/>
            <a:ext cx="3575957" cy="461665"/>
          </a:xfrm>
          <a:prstGeom prst="rect">
            <a:avLst/>
          </a:prstGeom>
          <a:noFill/>
        </p:spPr>
        <p:txBody>
          <a:bodyPr wrap="square" rtlCol="0">
            <a:spAutoFit/>
          </a:bodyPr>
          <a:lstStyle/>
          <a:p>
            <a:r>
              <a:rPr lang="fr-BE" sz="2400" b="1" dirty="0" smtClean="0">
                <a:latin typeface="Josefin Sans" pitchFamily="2" charset="0"/>
                <a:ea typeface="Josefin Sans" pitchFamily="2" charset="0"/>
              </a:rPr>
              <a:t>Réseau communal</a:t>
            </a:r>
            <a:endParaRPr lang="fr-BE" sz="2400" b="1" dirty="0">
              <a:latin typeface="Josefin Sans" pitchFamily="2" charset="0"/>
              <a:ea typeface="Josefin Sans" pitchFamily="2" charset="0"/>
            </a:endParaRPr>
          </a:p>
        </p:txBody>
      </p:sp>
      <p:sp>
        <p:nvSpPr>
          <p:cNvPr id="7" name="ZoneTexte 6"/>
          <p:cNvSpPr txBox="1"/>
          <p:nvPr/>
        </p:nvSpPr>
        <p:spPr>
          <a:xfrm>
            <a:off x="7369628" y="1733435"/>
            <a:ext cx="3575957" cy="830997"/>
          </a:xfrm>
          <a:prstGeom prst="rect">
            <a:avLst/>
          </a:prstGeom>
          <a:noFill/>
        </p:spPr>
        <p:txBody>
          <a:bodyPr wrap="square" rtlCol="0">
            <a:spAutoFit/>
          </a:bodyPr>
          <a:lstStyle/>
          <a:p>
            <a:r>
              <a:rPr lang="fr-BE" sz="2400" b="1" dirty="0" smtClean="0">
                <a:latin typeface="Josefin Sans" pitchFamily="2" charset="0"/>
                <a:ea typeface="Josefin Sans" pitchFamily="2" charset="0"/>
              </a:rPr>
              <a:t>Réseau libre</a:t>
            </a:r>
          </a:p>
          <a:p>
            <a:endParaRPr lang="fr-BE" sz="2400" b="1" dirty="0">
              <a:latin typeface="Josefin Sans" pitchFamily="2" charset="0"/>
              <a:ea typeface="Josefin Sans" pitchFamily="2" charset="0"/>
            </a:endParaRPr>
          </a:p>
        </p:txBody>
      </p:sp>
      <p:sp>
        <p:nvSpPr>
          <p:cNvPr id="8" name="Rectangle 7"/>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716942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contrats dans l’associatif</a:t>
            </a:r>
            <a:endParaRPr lang="fr-BE" b="1" dirty="0">
              <a:solidFill>
                <a:schemeClr val="accent1"/>
              </a:solidFill>
              <a:latin typeface="Josefin Sans" pitchFamily="2" charset="0"/>
              <a:ea typeface="Josefin Sans" pitchFamily="2"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9280" y="1825625"/>
            <a:ext cx="6593439" cy="4351338"/>
          </a:xfrm>
        </p:spPr>
      </p:pic>
      <p:sp>
        <p:nvSpPr>
          <p:cNvPr id="5" name="Rectangle 4"/>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93877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attentes en terme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de formation pour les écoles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normAutofit fontScale="85000" lnSpcReduction="10000"/>
          </a:bodyPr>
          <a:lstStyle/>
          <a:p>
            <a:endParaRPr lang="fr-BE" dirty="0"/>
          </a:p>
          <a:p>
            <a:r>
              <a:rPr lang="fr-BE" dirty="0"/>
              <a:t>Les directions d’écoles souhaitent que les formations visent par ordre de priorité : </a:t>
            </a:r>
          </a:p>
          <a:p>
            <a:pPr marL="0" indent="0">
              <a:buNone/>
            </a:pPr>
            <a:r>
              <a:rPr lang="fr-BE" dirty="0" smtClean="0"/>
              <a:t>- </a:t>
            </a:r>
            <a:r>
              <a:rPr lang="fr-BE" dirty="0"/>
              <a:t>Les connaissances théoriques et pratiques concernant les techniques </a:t>
            </a:r>
            <a:r>
              <a:rPr lang="fr-BE" dirty="0" smtClean="0"/>
              <a:t>d’animations </a:t>
            </a:r>
            <a:r>
              <a:rPr lang="fr-BE" dirty="0"/>
              <a:t>et le type d’activité</a:t>
            </a:r>
          </a:p>
          <a:p>
            <a:pPr marL="0" indent="0">
              <a:buNone/>
            </a:pPr>
            <a:r>
              <a:rPr lang="fr-BE" dirty="0" smtClean="0"/>
              <a:t>- La </a:t>
            </a:r>
            <a:r>
              <a:rPr lang="fr-BE" dirty="0"/>
              <a:t>connaissance de l’enfant</a:t>
            </a:r>
          </a:p>
          <a:p>
            <a:pPr marL="0" indent="0">
              <a:buNone/>
            </a:pPr>
            <a:r>
              <a:rPr lang="fr-BE" dirty="0" smtClean="0"/>
              <a:t>- La </a:t>
            </a:r>
            <a:r>
              <a:rPr lang="fr-BE" dirty="0"/>
              <a:t>définition du rôle de l’accueillant et de son milieu d’accueil </a:t>
            </a:r>
          </a:p>
          <a:p>
            <a:pPr marL="0" indent="0">
              <a:buNone/>
            </a:pPr>
            <a:r>
              <a:rPr lang="fr-BE" dirty="0"/>
              <a:t> </a:t>
            </a:r>
          </a:p>
          <a:p>
            <a:r>
              <a:rPr lang="fr-BE" dirty="0"/>
              <a:t>P</a:t>
            </a:r>
            <a:r>
              <a:rPr lang="fr-BE" dirty="0" smtClean="0"/>
              <a:t>rendre </a:t>
            </a:r>
            <a:r>
              <a:rPr lang="fr-BE" dirty="0"/>
              <a:t>en compte la réalité de l’accueil dans les </a:t>
            </a:r>
            <a:r>
              <a:rPr lang="fr-BE" dirty="0" smtClean="0"/>
              <a:t>écoles</a:t>
            </a:r>
          </a:p>
          <a:p>
            <a:endParaRPr lang="fr-BE" dirty="0"/>
          </a:p>
          <a:p>
            <a:r>
              <a:rPr lang="fr-BE" dirty="0"/>
              <a:t>F</a:t>
            </a:r>
            <a:r>
              <a:rPr lang="fr-BE" dirty="0" smtClean="0"/>
              <a:t>ormations </a:t>
            </a:r>
            <a:r>
              <a:rPr lang="fr-BE" dirty="0"/>
              <a:t>entre personnes occupant la même fonction ou ayant le même statut/niveau. </a:t>
            </a: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242853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pPr algn="ctr"/>
            <a:r>
              <a:rPr lang="fr-BE" b="1" dirty="0" smtClean="0">
                <a:solidFill>
                  <a:schemeClr val="accent1"/>
                </a:solidFill>
                <a:latin typeface="Josefin Sans" panose="00000500000000000000" pitchFamily="2" charset="0"/>
              </a:rPr>
              <a:t>Nombre de réponses obtenues par les professionnels lors de notre enquête en ligne </a:t>
            </a:r>
            <a:endParaRPr lang="fr-BE" b="1" dirty="0">
              <a:solidFill>
                <a:schemeClr val="accent1"/>
              </a:solidFill>
              <a:latin typeface="Josefin Sans" panose="00000500000000000000" pitchFamily="2" charset="0"/>
            </a:endParaRPr>
          </a:p>
        </p:txBody>
      </p:sp>
      <p:sp>
        <p:nvSpPr>
          <p:cNvPr id="3" name="Espace réservé du contenu 2"/>
          <p:cNvSpPr>
            <a:spLocks noGrp="1"/>
          </p:cNvSpPr>
          <p:nvPr>
            <p:ph idx="1"/>
          </p:nvPr>
        </p:nvSpPr>
        <p:spPr/>
        <p:txBody>
          <a:bodyPr/>
          <a:lstStyle/>
          <a:p>
            <a:pPr marL="0" indent="0">
              <a:buNone/>
            </a:pPr>
            <a:endParaRPr lang="fr-BE" dirty="0"/>
          </a:p>
          <a:p>
            <a:endParaRPr lang="fr-BE" dirty="0" smtClean="0"/>
          </a:p>
          <a:p>
            <a:endParaRPr lang="fr-BE" dirty="0"/>
          </a:p>
          <a:p>
            <a:endParaRPr lang="fr-BE" dirty="0"/>
          </a:p>
        </p:txBody>
      </p:sp>
      <p:graphicFrame>
        <p:nvGraphicFramePr>
          <p:cNvPr id="5" name="Tableau 4"/>
          <p:cNvGraphicFramePr>
            <a:graphicFrameLocks noGrp="1"/>
          </p:cNvGraphicFramePr>
          <p:nvPr>
            <p:extLst>
              <p:ext uri="{D42A27DB-BD31-4B8C-83A1-F6EECF244321}">
                <p14:modId xmlns:p14="http://schemas.microsoft.com/office/powerpoint/2010/main" val="2597308590"/>
              </p:ext>
            </p:extLst>
          </p:nvPr>
        </p:nvGraphicFramePr>
        <p:xfrm>
          <a:off x="632250" y="1825625"/>
          <a:ext cx="10927500" cy="4696209"/>
        </p:xfrm>
        <a:graphic>
          <a:graphicData uri="http://schemas.openxmlformats.org/drawingml/2006/table">
            <a:tbl>
              <a:tblPr firstRow="1" firstCol="1" bandRow="1">
                <a:tableStyleId>{5C22544A-7EE6-4342-B048-85BDC9FD1C3A}</a:tableStyleId>
              </a:tblPr>
              <a:tblGrid>
                <a:gridCol w="2635555"/>
                <a:gridCol w="2545772"/>
                <a:gridCol w="2680855"/>
                <a:gridCol w="3065318"/>
              </a:tblGrid>
              <a:tr h="0">
                <a:tc>
                  <a:txBody>
                    <a:bodyPr/>
                    <a:lstStyle/>
                    <a:p>
                      <a:pPr algn="ctr">
                        <a:lnSpc>
                          <a:spcPct val="107000"/>
                        </a:lnSpc>
                        <a:spcAft>
                          <a:spcPts val="0"/>
                        </a:spcAft>
                      </a:pPr>
                      <a:r>
                        <a:rPr lang="fr-BE" sz="2400" dirty="0">
                          <a:effectLst/>
                        </a:rPr>
                        <a:t>Type d'opérateur</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gn="ctr">
                        <a:lnSpc>
                          <a:spcPct val="107000"/>
                        </a:lnSpc>
                        <a:spcAft>
                          <a:spcPts val="0"/>
                        </a:spcAft>
                      </a:pPr>
                      <a:r>
                        <a:rPr lang="fr-BE" sz="2400" dirty="0">
                          <a:effectLst/>
                        </a:rPr>
                        <a:t>N</a:t>
                      </a:r>
                      <a:r>
                        <a:rPr lang="fr-BE" sz="2400" dirty="0" smtClean="0">
                          <a:effectLst/>
                        </a:rPr>
                        <a:t>ombre </a:t>
                      </a:r>
                      <a:r>
                        <a:rPr lang="fr-BE" sz="2400" dirty="0">
                          <a:effectLst/>
                        </a:rPr>
                        <a:t>d'opérateurs contactés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gn="ctr">
                        <a:lnSpc>
                          <a:spcPct val="107000"/>
                        </a:lnSpc>
                        <a:spcAft>
                          <a:spcPts val="0"/>
                        </a:spcAft>
                      </a:pPr>
                      <a:r>
                        <a:rPr lang="fr-BE" sz="2400">
                          <a:effectLst/>
                        </a:rPr>
                        <a:t>Nombre de réponses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gn="ctr">
                        <a:lnSpc>
                          <a:spcPct val="107000"/>
                        </a:lnSpc>
                        <a:spcAft>
                          <a:spcPts val="0"/>
                        </a:spcAft>
                      </a:pPr>
                      <a:r>
                        <a:rPr lang="fr-BE" sz="2400" dirty="0">
                          <a:effectLst/>
                        </a:rPr>
                        <a:t>Taux de réponse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139146">
                <a:tc>
                  <a:txBody>
                    <a:bodyPr/>
                    <a:lstStyle/>
                    <a:p>
                      <a:pPr>
                        <a:lnSpc>
                          <a:spcPct val="107000"/>
                        </a:lnSpc>
                        <a:spcAft>
                          <a:spcPts val="0"/>
                        </a:spcAft>
                      </a:pPr>
                      <a:r>
                        <a:rPr lang="fr-BE" sz="2400">
                          <a:effectLst/>
                        </a:rPr>
                        <a:t>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166744">
                <a:tc>
                  <a:txBody>
                    <a:bodyPr/>
                    <a:lstStyle/>
                    <a:p>
                      <a:pPr>
                        <a:lnSpc>
                          <a:spcPct val="107000"/>
                        </a:lnSpc>
                        <a:spcAft>
                          <a:spcPts val="0"/>
                        </a:spcAft>
                      </a:pPr>
                      <a:r>
                        <a:rPr lang="fr-BE" sz="2400">
                          <a:effectLst/>
                        </a:rPr>
                        <a:t>ECOLES</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32</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smtClean="0">
                          <a:effectLst/>
                        </a:rPr>
                        <a:t> 29</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a:t>
                      </a:r>
                      <a:r>
                        <a:rPr lang="fr-BE" sz="2400" dirty="0" smtClean="0">
                          <a:effectLst/>
                        </a:rPr>
                        <a:t>91%</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166744">
                <a:tc>
                  <a:txBody>
                    <a:bodyPr/>
                    <a:lstStyle/>
                    <a:p>
                      <a:pPr>
                        <a:lnSpc>
                          <a:spcPct val="107000"/>
                        </a:lnSpc>
                        <a:spcAft>
                          <a:spcPts val="0"/>
                        </a:spcAft>
                      </a:pPr>
                      <a:r>
                        <a:rPr lang="fr-BE" sz="2400" dirty="0">
                          <a:effectLst/>
                        </a:rPr>
                        <a:t>OPERATEURS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98</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33</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a:t>
                      </a:r>
                      <a:r>
                        <a:rPr lang="fr-BE" sz="2400" dirty="0" smtClean="0">
                          <a:effectLst/>
                        </a:rPr>
                        <a:t>34%</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139146">
                <a:tc>
                  <a:txBody>
                    <a:bodyPr/>
                    <a:lstStyle/>
                    <a:p>
                      <a:pPr>
                        <a:lnSpc>
                          <a:spcPct val="107000"/>
                        </a:lnSpc>
                        <a:spcAft>
                          <a:spcPts val="0"/>
                        </a:spcAft>
                      </a:pPr>
                      <a:r>
                        <a:rPr lang="fr-BE" sz="2400">
                          <a:effectLst/>
                        </a:rPr>
                        <a:t>Clubs de sport</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23</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4</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a:t>
                      </a:r>
                      <a:r>
                        <a:rPr lang="fr-BE" sz="2400" dirty="0" smtClean="0">
                          <a:effectLst/>
                        </a:rPr>
                        <a:t>17%</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139146">
                <a:tc>
                  <a:txBody>
                    <a:bodyPr/>
                    <a:lstStyle/>
                    <a:p>
                      <a:pPr>
                        <a:lnSpc>
                          <a:spcPct val="107000"/>
                        </a:lnSpc>
                        <a:spcAft>
                          <a:spcPts val="0"/>
                        </a:spcAft>
                      </a:pPr>
                      <a:r>
                        <a:rPr lang="fr-BE" sz="2400">
                          <a:effectLst/>
                        </a:rPr>
                        <a:t>Associations</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58</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23</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a:effectLst/>
                        </a:rPr>
                        <a:t> </a:t>
                      </a:r>
                      <a:r>
                        <a:rPr lang="fr-BE" sz="2400" dirty="0" smtClean="0">
                          <a:effectLst/>
                        </a:rPr>
                        <a:t>40%</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278293">
                <a:tc>
                  <a:txBody>
                    <a:bodyPr/>
                    <a:lstStyle/>
                    <a:p>
                      <a:pPr>
                        <a:lnSpc>
                          <a:spcPct val="107000"/>
                        </a:lnSpc>
                        <a:spcAft>
                          <a:spcPts val="0"/>
                        </a:spcAft>
                      </a:pPr>
                      <a:r>
                        <a:rPr lang="fr-BE" sz="2400">
                          <a:effectLst/>
                        </a:rPr>
                        <a:t>Mouvements de jeunesse</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8</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2</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a:effectLst/>
                        </a:rPr>
                        <a:t> 20 %</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r h="278293">
                <a:tc>
                  <a:txBody>
                    <a:bodyPr/>
                    <a:lstStyle/>
                    <a:p>
                      <a:pPr>
                        <a:lnSpc>
                          <a:spcPct val="107000"/>
                        </a:lnSpc>
                        <a:spcAft>
                          <a:spcPts val="0"/>
                        </a:spcAft>
                      </a:pPr>
                      <a:r>
                        <a:rPr lang="fr-BE" sz="2400" dirty="0" smtClean="0">
                          <a:effectLst/>
                        </a:rPr>
                        <a:t>Services communaux</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smtClean="0">
                          <a:effectLst/>
                        </a:rPr>
                        <a:t> 6</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smtClean="0">
                          <a:effectLst/>
                        </a:rPr>
                        <a:t> 4</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c>
                  <a:txBody>
                    <a:bodyPr/>
                    <a:lstStyle/>
                    <a:p>
                      <a:pPr>
                        <a:lnSpc>
                          <a:spcPct val="107000"/>
                        </a:lnSpc>
                        <a:spcAft>
                          <a:spcPts val="0"/>
                        </a:spcAft>
                      </a:pPr>
                      <a:r>
                        <a:rPr lang="fr-BE" sz="2400" dirty="0" smtClean="0">
                          <a:effectLst/>
                        </a:rPr>
                        <a:t>67 </a:t>
                      </a:r>
                      <a:r>
                        <a:rPr lang="fr-BE" sz="2400" dirty="0">
                          <a:effectLst/>
                        </a:rPr>
                        <a:t>%</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093" marR="50093" marT="0" marB="0"/>
                </a:tc>
              </a:tr>
            </a:tbl>
          </a:graphicData>
        </a:graphic>
      </p:graphicFrame>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411023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attentes en terme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de formation pour les associations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BE" b="1" i="1" dirty="0"/>
              <a:t> </a:t>
            </a:r>
            <a:r>
              <a:rPr lang="fr-BE" dirty="0" smtClean="0"/>
              <a:t>Les </a:t>
            </a:r>
            <a:r>
              <a:rPr lang="fr-BE" dirty="0"/>
              <a:t>responsables des milieux associatifs souhaitent que les formations visent par ordre de priorité : </a:t>
            </a:r>
          </a:p>
          <a:p>
            <a:endParaRPr lang="fr-BE" dirty="0"/>
          </a:p>
          <a:p>
            <a:r>
              <a:rPr lang="fr-BE" dirty="0" smtClean="0"/>
              <a:t>La </a:t>
            </a:r>
            <a:r>
              <a:rPr lang="fr-BE" dirty="0"/>
              <a:t>participation (gestion de projet avec l’enfant, développement d’une plus grande participation de l’enfant)</a:t>
            </a:r>
          </a:p>
          <a:p>
            <a:r>
              <a:rPr lang="fr-BE" dirty="0" smtClean="0"/>
              <a:t>Le </a:t>
            </a:r>
            <a:r>
              <a:rPr lang="fr-BE" dirty="0"/>
              <a:t>développement de l’enfant</a:t>
            </a:r>
          </a:p>
          <a:p>
            <a:r>
              <a:rPr lang="fr-BE" dirty="0"/>
              <a:t>L</a:t>
            </a:r>
            <a:r>
              <a:rPr lang="fr-BE" dirty="0" smtClean="0"/>
              <a:t>es </a:t>
            </a:r>
            <a:r>
              <a:rPr lang="fr-BE" dirty="0"/>
              <a:t>compétences relationnelles (gestion des conflits etc.)</a:t>
            </a:r>
          </a:p>
          <a:p>
            <a:endParaRPr lang="fr-BE" dirty="0"/>
          </a:p>
          <a:p>
            <a:pPr marL="0" indent="0">
              <a:buNone/>
            </a:pPr>
            <a:r>
              <a:rPr lang="fr-BE" dirty="0"/>
              <a:t>Parmi les attentes des milieux associatifs, on relève la prise en compte des diversités culturelles dans les pratiques d’accueil et la communication avec les familles.  </a:t>
            </a: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34682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La communication</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lstStyle/>
          <a:p>
            <a:pPr marL="0" indent="0">
              <a:buNone/>
            </a:pPr>
            <a:endParaRPr lang="fr-BE" dirty="0"/>
          </a:p>
        </p:txBody>
      </p:sp>
      <p:pic>
        <p:nvPicPr>
          <p:cNvPr id="4" name="Imag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3731" y="1690676"/>
            <a:ext cx="10959126" cy="5218315"/>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611821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La communication</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lstStyle/>
          <a:p>
            <a:r>
              <a:rPr lang="fr-BE" b="1" dirty="0" smtClean="0">
                <a:latin typeface="Josefin Sans" pitchFamily="2" charset="0"/>
                <a:ea typeface="Josefin Sans" pitchFamily="2" charset="0"/>
              </a:rPr>
              <a:t>Confusion avec les différents outils</a:t>
            </a:r>
          </a:p>
          <a:p>
            <a:pPr marL="0" indent="0">
              <a:buNone/>
            </a:pPr>
            <a:endParaRPr lang="fr-BE" b="1" dirty="0" smtClean="0">
              <a:latin typeface="Josefin Sans" pitchFamily="2" charset="0"/>
              <a:ea typeface="Josefin Sans" pitchFamily="2" charset="0"/>
            </a:endParaRPr>
          </a:p>
          <a:p>
            <a:r>
              <a:rPr lang="fr-BE" b="1" dirty="0">
                <a:latin typeface="Josefin Sans" pitchFamily="2" charset="0"/>
                <a:ea typeface="Josefin Sans" pitchFamily="2" charset="0"/>
              </a:rPr>
              <a:t>L</a:t>
            </a:r>
            <a:r>
              <a:rPr lang="fr-BE" b="1" dirty="0" smtClean="0">
                <a:latin typeface="Josefin Sans" pitchFamily="2" charset="0"/>
                <a:ea typeface="Josefin Sans" pitchFamily="2" charset="0"/>
              </a:rPr>
              <a:t>a brochure « Que faire après l’école » pour les nouveaux habitants</a:t>
            </a:r>
          </a:p>
          <a:p>
            <a:pPr marL="0" indent="0">
              <a:buNone/>
            </a:pPr>
            <a:endParaRPr lang="fr-BE" b="1" dirty="0" smtClean="0">
              <a:latin typeface="Josefin Sans" pitchFamily="2" charset="0"/>
              <a:ea typeface="Josefin Sans" pitchFamily="2" charset="0"/>
            </a:endParaRPr>
          </a:p>
          <a:p>
            <a:r>
              <a:rPr lang="fr-BE" b="1" dirty="0" smtClean="0">
                <a:latin typeface="Josefin Sans" pitchFamily="2" charset="0"/>
                <a:ea typeface="Josefin Sans" pitchFamily="2" charset="0"/>
              </a:rPr>
              <a:t>Lien avec le SAES important pour les associations</a:t>
            </a:r>
          </a:p>
          <a:p>
            <a:endParaRPr lang="fr-BE" b="1" dirty="0" smtClean="0">
              <a:latin typeface="Josefin Sans" pitchFamily="2" charset="0"/>
              <a:ea typeface="Josefin Sans" pitchFamily="2" charset="0"/>
            </a:endParaRPr>
          </a:p>
          <a:p>
            <a:r>
              <a:rPr lang="fr-BE" b="1" dirty="0" smtClean="0">
                <a:latin typeface="Josefin Sans" pitchFamily="2" charset="0"/>
                <a:ea typeface="Josefin Sans" pitchFamily="2" charset="0"/>
              </a:rPr>
              <a:t>Importance du Schaerbeek Info</a:t>
            </a:r>
          </a:p>
          <a:p>
            <a:endParaRPr lang="fr-BE" dirty="0"/>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35686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Demandes particulières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normAutofit lnSpcReduction="10000"/>
          </a:bodyPr>
          <a:lstStyle/>
          <a:p>
            <a:r>
              <a:rPr lang="fr-BE" b="1" dirty="0" smtClean="0">
                <a:latin typeface="Josefin Sans" pitchFamily="2" charset="0"/>
                <a:ea typeface="Josefin Sans" pitchFamily="2" charset="0"/>
              </a:rPr>
              <a:t>Plus d’activités en famille</a:t>
            </a:r>
          </a:p>
          <a:p>
            <a:pPr marL="0" indent="0">
              <a:buNone/>
            </a:pPr>
            <a:endParaRPr lang="fr-BE" b="1" dirty="0" smtClean="0">
              <a:latin typeface="Josefin Sans" pitchFamily="2" charset="0"/>
              <a:ea typeface="Josefin Sans" pitchFamily="2" charset="0"/>
            </a:endParaRPr>
          </a:p>
          <a:p>
            <a:r>
              <a:rPr lang="fr-BE" b="1" dirty="0">
                <a:latin typeface="Josefin Sans" pitchFamily="2" charset="0"/>
                <a:ea typeface="Josefin Sans" pitchFamily="2" charset="0"/>
              </a:rPr>
              <a:t>F</a:t>
            </a:r>
            <a:r>
              <a:rPr lang="fr-BE" b="1" dirty="0" smtClean="0">
                <a:latin typeface="Josefin Sans" pitchFamily="2" charset="0"/>
                <a:ea typeface="Josefin Sans" pitchFamily="2" charset="0"/>
              </a:rPr>
              <a:t>orte demande pour des stages flexibles</a:t>
            </a:r>
          </a:p>
          <a:p>
            <a:pPr marL="0" indent="0">
              <a:buNone/>
            </a:pPr>
            <a:endParaRPr lang="fr-BE" b="1" dirty="0" smtClean="0">
              <a:latin typeface="Josefin Sans" pitchFamily="2" charset="0"/>
              <a:ea typeface="Josefin Sans" pitchFamily="2" charset="0"/>
            </a:endParaRPr>
          </a:p>
          <a:p>
            <a:r>
              <a:rPr lang="fr-BE" b="1" dirty="0" smtClean="0">
                <a:latin typeface="Josefin Sans" pitchFamily="2" charset="0"/>
                <a:ea typeface="Josefin Sans" pitchFamily="2" charset="0"/>
              </a:rPr>
              <a:t>Notion de choix pour les enfants durant le temps libre</a:t>
            </a:r>
          </a:p>
          <a:p>
            <a:pPr marL="0" indent="0">
              <a:buNone/>
            </a:pPr>
            <a:endParaRPr lang="fr-BE" b="1" dirty="0" smtClean="0">
              <a:latin typeface="Josefin Sans" pitchFamily="2" charset="0"/>
              <a:ea typeface="Josefin Sans" pitchFamily="2" charset="0"/>
            </a:endParaRPr>
          </a:p>
          <a:p>
            <a:r>
              <a:rPr lang="fr-BE" b="1" dirty="0" smtClean="0">
                <a:latin typeface="Josefin Sans" pitchFamily="2" charset="0"/>
                <a:ea typeface="Josefin Sans" pitchFamily="2" charset="0"/>
              </a:rPr>
              <a:t>Rencontre et réflexion entre professionnels</a:t>
            </a:r>
          </a:p>
          <a:p>
            <a:endParaRPr lang="fr-BE" b="1" dirty="0">
              <a:latin typeface="Josefin Sans" pitchFamily="2" charset="0"/>
              <a:ea typeface="Josefin Sans" pitchFamily="2" charset="0"/>
            </a:endParaRPr>
          </a:p>
          <a:p>
            <a:r>
              <a:rPr lang="fr-BE" b="1" dirty="0" smtClean="0">
                <a:latin typeface="Josefin Sans" pitchFamily="2" charset="0"/>
                <a:ea typeface="Josefin Sans" pitchFamily="2" charset="0"/>
              </a:rPr>
              <a:t>Problème de locaux pour les opérateurs</a:t>
            </a: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15850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besoins retenus selon le SAES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lstStyle/>
          <a:p>
            <a:r>
              <a:rPr lang="fr-BE" dirty="0" smtClean="0"/>
              <a:t>L’offre pour les enfants de moins de 6 ans</a:t>
            </a:r>
          </a:p>
          <a:p>
            <a:pPr marL="0" indent="0">
              <a:buNone/>
            </a:pPr>
            <a:endParaRPr lang="fr-BE" dirty="0" smtClean="0"/>
          </a:p>
          <a:p>
            <a:r>
              <a:rPr lang="fr-BE" dirty="0" smtClean="0"/>
              <a:t>Gestion des </a:t>
            </a:r>
            <a:r>
              <a:rPr lang="fr-BE" smtClean="0"/>
              <a:t>listes d’attentes/ stages accessibles financièrement</a:t>
            </a:r>
            <a:endParaRPr lang="fr-BE" dirty="0" smtClean="0"/>
          </a:p>
          <a:p>
            <a:endParaRPr lang="fr-BE" dirty="0" smtClean="0"/>
          </a:p>
          <a:p>
            <a:r>
              <a:rPr lang="fr-BE" dirty="0"/>
              <a:t>L</a:t>
            </a:r>
            <a:r>
              <a:rPr lang="fr-BE" dirty="0" smtClean="0"/>
              <a:t>es Nouvelles technologies, les jeux vidéos et les réseaux sociaux</a:t>
            </a:r>
            <a:endParaRPr lang="fr-BE" dirty="0"/>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078988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BE" b="1" baseline="30000" dirty="0">
                <a:solidFill>
                  <a:schemeClr val="accent1"/>
                </a:solidFill>
                <a:latin typeface="Josefin Sans" pitchFamily="2" charset="0"/>
                <a:ea typeface="Josefin Sans" pitchFamily="2" charset="0"/>
              </a:rPr>
              <a:t>Déclaration de politique </a:t>
            </a:r>
            <a:r>
              <a:rPr lang="fr-BE" b="1" baseline="30000" dirty="0" smtClean="0">
                <a:solidFill>
                  <a:schemeClr val="accent1"/>
                </a:solidFill>
                <a:latin typeface="Josefin Sans" pitchFamily="2" charset="0"/>
                <a:ea typeface="Josefin Sans" pitchFamily="2" charset="0"/>
              </a:rPr>
              <a:t/>
            </a:r>
            <a:br>
              <a:rPr lang="fr-BE" b="1" baseline="30000" dirty="0" smtClean="0">
                <a:solidFill>
                  <a:schemeClr val="accent1"/>
                </a:solidFill>
                <a:latin typeface="Josefin Sans" pitchFamily="2" charset="0"/>
                <a:ea typeface="Josefin Sans" pitchFamily="2" charset="0"/>
              </a:rPr>
            </a:br>
            <a:r>
              <a:rPr lang="fr-BE" b="1" baseline="30000" dirty="0" smtClean="0">
                <a:solidFill>
                  <a:schemeClr val="accent1"/>
                </a:solidFill>
                <a:latin typeface="Josefin Sans" pitchFamily="2" charset="0"/>
                <a:ea typeface="Josefin Sans" pitchFamily="2" charset="0"/>
              </a:rPr>
              <a:t>Fédération </a:t>
            </a:r>
            <a:r>
              <a:rPr lang="fr-BE" b="1" baseline="30000" dirty="0">
                <a:solidFill>
                  <a:schemeClr val="accent1"/>
                </a:solidFill>
                <a:latin typeface="Josefin Sans" pitchFamily="2" charset="0"/>
                <a:ea typeface="Josefin Sans" pitchFamily="2" charset="0"/>
              </a:rPr>
              <a:t>Wallonie Bruxelles 2019-2024</a:t>
            </a:r>
            <a:r>
              <a:rPr lang="fr-BE" i="1" baseline="30000" dirty="0"/>
              <a:t/>
            </a:r>
            <a:br>
              <a:rPr lang="fr-BE" i="1" baseline="30000" dirty="0"/>
            </a:br>
            <a:endParaRPr lang="fr-BE" dirty="0"/>
          </a:p>
        </p:txBody>
      </p:sp>
      <p:sp>
        <p:nvSpPr>
          <p:cNvPr id="3" name="Espace réservé du contenu 2"/>
          <p:cNvSpPr>
            <a:spLocks noGrp="1"/>
          </p:cNvSpPr>
          <p:nvPr>
            <p:ph idx="1"/>
          </p:nvPr>
        </p:nvSpPr>
        <p:spPr>
          <a:xfrm>
            <a:off x="838200" y="1331460"/>
            <a:ext cx="10515600" cy="5156426"/>
          </a:xfrm>
        </p:spPr>
        <p:txBody>
          <a:bodyPr>
            <a:noAutofit/>
          </a:bodyPr>
          <a:lstStyle/>
          <a:p>
            <a:pPr marL="0" indent="0">
              <a:buNone/>
            </a:pPr>
            <a:endParaRPr lang="fr-BE" b="1" baseline="30000" dirty="0" smtClean="0">
              <a:latin typeface="Josefin Sans" pitchFamily="2" charset="0"/>
              <a:ea typeface="Josefin Sans" pitchFamily="2" charset="0"/>
            </a:endParaRPr>
          </a:p>
          <a:p>
            <a:pPr marL="0" indent="0">
              <a:buNone/>
            </a:pPr>
            <a:r>
              <a:rPr lang="fr-BE" b="1" baseline="30000" dirty="0" smtClean="0">
                <a:latin typeface="Josefin Sans" pitchFamily="2" charset="0"/>
                <a:ea typeface="Josefin Sans" pitchFamily="2" charset="0"/>
              </a:rPr>
              <a:t>La </a:t>
            </a:r>
            <a:r>
              <a:rPr lang="fr-BE" b="1" baseline="30000" dirty="0">
                <a:latin typeface="Josefin Sans" pitchFamily="2" charset="0"/>
                <a:ea typeface="Josefin Sans" pitchFamily="2" charset="0"/>
              </a:rPr>
              <a:t>Fédération Wallonie-Bruxelles, dans sa déclaration de politique gouvernementale de septembre 2019, souhaite en matière d’accueil temps libre et d’activité extrascolaire en période scolaire ou pendant les vacances scolaires </a:t>
            </a:r>
            <a:r>
              <a:rPr lang="fr-BE" b="1" baseline="30000" dirty="0" smtClean="0">
                <a:latin typeface="Josefin Sans" pitchFamily="2" charset="0"/>
                <a:ea typeface="Josefin Sans" pitchFamily="2" charset="0"/>
              </a:rPr>
              <a:t>:</a:t>
            </a:r>
            <a:endParaRPr lang="fr-FR" b="1" baseline="30000" dirty="0">
              <a:latin typeface="Josefin Sans" pitchFamily="2" charset="0"/>
              <a:ea typeface="Josefin Sans" pitchFamily="2" charset="0"/>
            </a:endParaRPr>
          </a:p>
          <a:p>
            <a:r>
              <a:rPr lang="fr-BE" b="1" baseline="30000" dirty="0">
                <a:latin typeface="Josefin Sans" pitchFamily="2" charset="0"/>
                <a:ea typeface="Josefin Sans" pitchFamily="2" charset="0"/>
              </a:rPr>
              <a:t>Reconnaître l’accueil temps libre (ATL) comme un troisième lieu de vie (à côté de la famille et de l’école) garant de la lutte contre les inégalités sociales et améliorer sa qualité et son accessibilité;</a:t>
            </a:r>
          </a:p>
          <a:p>
            <a:r>
              <a:rPr lang="fr-BE" b="1" baseline="30000" dirty="0">
                <a:latin typeface="Josefin Sans" pitchFamily="2" charset="0"/>
                <a:ea typeface="Josefin Sans" pitchFamily="2" charset="0"/>
              </a:rPr>
              <a:t>Étendre  la  gratuité  de  l’accueil  avant  et  </a:t>
            </a:r>
            <a:r>
              <a:rPr lang="fr-BE" b="1" baseline="30000">
                <a:latin typeface="Josefin Sans" pitchFamily="2" charset="0"/>
                <a:ea typeface="Josefin Sans" pitchFamily="2" charset="0"/>
              </a:rPr>
              <a:t>après  </a:t>
            </a:r>
            <a:r>
              <a:rPr lang="fr-BE" b="1" baseline="30000" smtClean="0">
                <a:latin typeface="Josefin Sans" pitchFamily="2" charset="0"/>
                <a:ea typeface="Josefin Sans" pitchFamily="2" charset="0"/>
              </a:rPr>
              <a:t>l’école </a:t>
            </a:r>
            <a:r>
              <a:rPr lang="fr-BE" b="1" baseline="30000" dirty="0" smtClean="0">
                <a:latin typeface="Josefin Sans" pitchFamily="2" charset="0"/>
                <a:ea typeface="Josefin Sans" pitchFamily="2" charset="0"/>
              </a:rPr>
              <a:t>à l’ensemble  </a:t>
            </a:r>
            <a:r>
              <a:rPr lang="fr-BE" b="1" baseline="30000" dirty="0">
                <a:latin typeface="Josefin Sans" pitchFamily="2" charset="0"/>
                <a:ea typeface="Josefin Sans" pitchFamily="2" charset="0"/>
              </a:rPr>
              <a:t>des  écoles  et proposer des horaires répondant aux besoins des parents ; </a:t>
            </a:r>
          </a:p>
          <a:p>
            <a:r>
              <a:rPr lang="fr-BE" b="1" baseline="30000" dirty="0">
                <a:latin typeface="Josefin Sans" pitchFamily="2" charset="0"/>
                <a:ea typeface="Josefin Sans" pitchFamily="2" charset="0"/>
              </a:rPr>
              <a:t>Élaborer  une  stratégie,  avec  les  acteurs  scolaires  et  extrascolaires,  en  vue  de  la construction d’une politique éducative cohérente mêlant scolaire et extrascolaire;</a:t>
            </a:r>
          </a:p>
          <a:p>
            <a:pPr algn="just"/>
            <a:r>
              <a:rPr lang="fr-BE" b="1" baseline="30000" dirty="0">
                <a:latin typeface="Josefin Sans" pitchFamily="2" charset="0"/>
                <a:ea typeface="Josefin Sans" pitchFamily="2" charset="0"/>
              </a:rPr>
              <a:t>Développer une offre de stages accessibles financièrement à tous durant les vacances scolaires en augmentant les budgets alloués aux acteurs du secteur et en garantissant des horaires qui répondent aux besoins des parents. Pour  répondre  aux  enjeux  du  secteur,  l’Office  de  la  naissance  et  de  l’enfance  (ONE)  sera confirmé dans son rôle d’organisme de référence et sera modernisé notamment pour </a:t>
            </a:r>
            <a:r>
              <a:rPr lang="fr-BE" b="1" baseline="30000" dirty="0" smtClean="0">
                <a:latin typeface="Josefin Sans" pitchFamily="2" charset="0"/>
                <a:ea typeface="Josefin Sans" pitchFamily="2" charset="0"/>
              </a:rPr>
              <a:t>mieux</a:t>
            </a:r>
            <a:r>
              <a:rPr lang="fr-BE" b="1" dirty="0" smtClean="0">
                <a:latin typeface="Josefin Sans" pitchFamily="2" charset="0"/>
                <a:ea typeface="Josefin Sans" pitchFamily="2" charset="0"/>
              </a:rPr>
              <a:t> </a:t>
            </a:r>
            <a:r>
              <a:rPr lang="fr-BE" b="1" baseline="30000" dirty="0" smtClean="0">
                <a:latin typeface="Josefin Sans" pitchFamily="2" charset="0"/>
                <a:ea typeface="Josefin Sans" pitchFamily="2" charset="0"/>
              </a:rPr>
              <a:t>rencontrer </a:t>
            </a:r>
            <a:r>
              <a:rPr lang="fr-BE" b="1" baseline="30000" dirty="0">
                <a:latin typeface="Josefin Sans" pitchFamily="2" charset="0"/>
                <a:ea typeface="Josefin Sans" pitchFamily="2" charset="0"/>
              </a:rPr>
              <a:t>les besoins des usagers</a:t>
            </a:r>
            <a:r>
              <a:rPr lang="fr-BE" baseline="30000" dirty="0"/>
              <a:t>.</a:t>
            </a:r>
            <a:endParaRPr lang="fr-BE" dirty="0"/>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918993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Rencontres individuelles et collectives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normAutofit fontScale="92500" lnSpcReduction="10000"/>
          </a:bodyPr>
          <a:lstStyle/>
          <a:p>
            <a:r>
              <a:rPr lang="fr-BE" b="1" dirty="0" smtClean="0">
                <a:latin typeface="Josefin Sans" pitchFamily="2" charset="0"/>
                <a:ea typeface="Josefin Sans" pitchFamily="2" charset="0"/>
              </a:rPr>
              <a:t>Les professionnels : les rencontres</a:t>
            </a:r>
            <a:endParaRPr lang="fr-BE" b="1" dirty="0">
              <a:latin typeface="Josefin Sans" pitchFamily="2" charset="0"/>
              <a:ea typeface="Josefin Sans" pitchFamily="2" charset="0"/>
            </a:endParaRPr>
          </a:p>
          <a:p>
            <a:pPr marL="0" indent="0">
              <a:buNone/>
            </a:pPr>
            <a:r>
              <a:rPr lang="fr-BE" sz="2400" b="1" dirty="0" smtClean="0">
                <a:latin typeface="Josefin Sans" pitchFamily="2" charset="0"/>
                <a:ea typeface="Josefin Sans" pitchFamily="2" charset="0"/>
              </a:rPr>
              <a:t>	2 matinées : 17 opérateurs rencontrés</a:t>
            </a:r>
            <a:br>
              <a:rPr lang="fr-BE" sz="2400" b="1" dirty="0" smtClean="0">
                <a:latin typeface="Josefin Sans" pitchFamily="2" charset="0"/>
                <a:ea typeface="Josefin Sans" pitchFamily="2" charset="0"/>
              </a:rPr>
            </a:br>
            <a:r>
              <a:rPr lang="fr-BE" sz="2400" b="1" dirty="0" smtClean="0">
                <a:latin typeface="Josefin Sans" pitchFamily="2" charset="0"/>
                <a:ea typeface="Josefin Sans" pitchFamily="2" charset="0"/>
              </a:rPr>
              <a:t>	8 accueillantes rencontrées lors d’une formation</a:t>
            </a:r>
            <a:br>
              <a:rPr lang="fr-BE" sz="2400" b="1" dirty="0" smtClean="0">
                <a:latin typeface="Josefin Sans" pitchFamily="2" charset="0"/>
                <a:ea typeface="Josefin Sans" pitchFamily="2" charset="0"/>
              </a:rPr>
            </a:br>
            <a:r>
              <a:rPr lang="fr-BE" sz="2400" b="1" dirty="0" smtClean="0">
                <a:latin typeface="Josefin Sans" pitchFamily="2" charset="0"/>
                <a:ea typeface="Josefin Sans" pitchFamily="2" charset="0"/>
              </a:rPr>
              <a:t>	5 directeurs rencontrés lors d’une réunion</a:t>
            </a:r>
          </a:p>
          <a:p>
            <a:pPr marL="457200" lvl="1" indent="0">
              <a:buNone/>
            </a:pPr>
            <a:endParaRPr lang="fr-BE" b="1" dirty="0">
              <a:latin typeface="Josefin Sans" pitchFamily="2" charset="0"/>
              <a:ea typeface="Josefin Sans" pitchFamily="2" charset="0"/>
            </a:endParaRPr>
          </a:p>
          <a:p>
            <a:r>
              <a:rPr lang="fr-BE" b="1" dirty="0">
                <a:latin typeface="Josefin Sans" pitchFamily="2" charset="0"/>
                <a:ea typeface="Josefin Sans" pitchFamily="2" charset="0"/>
              </a:rPr>
              <a:t>Les enfants : 70 enfants </a:t>
            </a:r>
            <a:r>
              <a:rPr lang="fr-BE" b="1" dirty="0" smtClean="0">
                <a:latin typeface="Josefin Sans" pitchFamily="2" charset="0"/>
                <a:ea typeface="Josefin Sans" pitchFamily="2" charset="0"/>
              </a:rPr>
              <a:t>rencontrés</a:t>
            </a:r>
          </a:p>
          <a:p>
            <a:pPr marL="0" indent="0">
              <a:buNone/>
            </a:pPr>
            <a:endParaRPr lang="fr-BE" b="1" dirty="0">
              <a:latin typeface="Josefin Sans" pitchFamily="2" charset="0"/>
              <a:ea typeface="Josefin Sans" pitchFamily="2" charset="0"/>
            </a:endParaRPr>
          </a:p>
          <a:p>
            <a:r>
              <a:rPr lang="fr-BE" b="1" dirty="0">
                <a:latin typeface="Josefin Sans" pitchFamily="2" charset="0"/>
                <a:ea typeface="Josefin Sans" pitchFamily="2" charset="0"/>
              </a:rPr>
              <a:t>Les familles : </a:t>
            </a:r>
          </a:p>
          <a:p>
            <a:pPr marL="0" indent="0">
              <a:buNone/>
            </a:pPr>
            <a:r>
              <a:rPr lang="fr-BE" sz="2400" b="1" dirty="0" smtClean="0">
                <a:latin typeface="Josefin Sans" pitchFamily="2" charset="0"/>
                <a:ea typeface="Josefin Sans" pitchFamily="2" charset="0"/>
              </a:rPr>
              <a:t>	176 </a:t>
            </a:r>
            <a:r>
              <a:rPr lang="fr-BE" sz="2400" b="1" dirty="0">
                <a:latin typeface="Josefin Sans" pitchFamily="2" charset="0"/>
                <a:ea typeface="Josefin Sans" pitchFamily="2" charset="0"/>
              </a:rPr>
              <a:t>familles ont répondu à notre enquête en ligne</a:t>
            </a:r>
          </a:p>
          <a:p>
            <a:pPr marL="0" indent="0">
              <a:buNone/>
            </a:pPr>
            <a:r>
              <a:rPr lang="fr-BE" sz="2400" b="1" dirty="0" smtClean="0">
                <a:latin typeface="Josefin Sans" pitchFamily="2" charset="0"/>
                <a:ea typeface="Josefin Sans" pitchFamily="2" charset="0"/>
              </a:rPr>
              <a:t>	13 parents ont </a:t>
            </a:r>
            <a:r>
              <a:rPr lang="fr-BE" sz="2400" b="1" dirty="0">
                <a:latin typeface="Josefin Sans" pitchFamily="2" charset="0"/>
                <a:ea typeface="Josefin Sans" pitchFamily="2" charset="0"/>
              </a:rPr>
              <a:t>répondu à l’enquête papier</a:t>
            </a:r>
          </a:p>
          <a:p>
            <a:pPr marL="0" indent="0">
              <a:buNone/>
            </a:pPr>
            <a:r>
              <a:rPr lang="fr-BE" sz="2400" b="1" dirty="0" smtClean="0">
                <a:latin typeface="Josefin Sans" pitchFamily="2" charset="0"/>
                <a:ea typeface="Josefin Sans" pitchFamily="2" charset="0"/>
              </a:rPr>
              <a:t>	13 </a:t>
            </a:r>
            <a:r>
              <a:rPr lang="fr-BE" sz="2400" b="1" dirty="0">
                <a:latin typeface="Josefin Sans" pitchFamily="2" charset="0"/>
                <a:ea typeface="Josefin Sans" pitchFamily="2" charset="0"/>
              </a:rPr>
              <a:t>parents ont </a:t>
            </a:r>
            <a:r>
              <a:rPr lang="fr-BE" sz="2400" b="1" dirty="0" smtClean="0">
                <a:latin typeface="Josefin Sans" pitchFamily="2" charset="0"/>
                <a:ea typeface="Josefin Sans" pitchFamily="2" charset="0"/>
              </a:rPr>
              <a:t>échangé </a:t>
            </a:r>
            <a:r>
              <a:rPr lang="fr-BE" sz="2400" b="1" dirty="0">
                <a:latin typeface="Josefin Sans" pitchFamily="2" charset="0"/>
                <a:ea typeface="Josefin Sans" pitchFamily="2" charset="0"/>
              </a:rPr>
              <a:t>avec nous lors d’entretiens collectifs ou individuels</a:t>
            </a:r>
          </a:p>
          <a:p>
            <a:pPr marL="457200" lvl="1" indent="0">
              <a:buNone/>
            </a:pPr>
            <a:endParaRPr lang="fr-BE" dirty="0"/>
          </a:p>
        </p:txBody>
      </p:sp>
      <p:sp>
        <p:nvSpPr>
          <p:cNvPr id="4" name="Rectangle 3"/>
          <p:cNvSpPr/>
          <p:nvPr/>
        </p:nvSpPr>
        <p:spPr>
          <a:xfrm>
            <a:off x="0" y="6176963"/>
            <a:ext cx="121920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502971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La subvention communale </a:t>
            </a:r>
            <a:br>
              <a:rPr lang="fr-BE" b="1" dirty="0" smtClean="0">
                <a:solidFill>
                  <a:schemeClr val="accent1"/>
                </a:solidFill>
                <a:latin typeface="Josefin Sans" pitchFamily="2" charset="0"/>
                <a:ea typeface="Josefin Sans" pitchFamily="2" charset="0"/>
              </a:rPr>
            </a:br>
            <a:r>
              <a:rPr lang="fr-BE" b="1" dirty="0" smtClean="0">
                <a:solidFill>
                  <a:schemeClr val="accent1"/>
                </a:solidFill>
                <a:latin typeface="Josefin Sans" pitchFamily="2" charset="0"/>
                <a:ea typeface="Josefin Sans" pitchFamily="2" charset="0"/>
              </a:rPr>
              <a:t>complémentaire à l’ATL</a:t>
            </a:r>
            <a:endParaRPr lang="fr-BE" b="1" dirty="0">
              <a:solidFill>
                <a:schemeClr val="accent1"/>
              </a:solidFill>
              <a:latin typeface="Josefin Sans" pitchFamily="2" charset="0"/>
              <a:ea typeface="Josefin Sans" pitchFamily="2" charset="0"/>
            </a:endParaRPr>
          </a:p>
        </p:txBody>
      </p:sp>
      <p:sp>
        <p:nvSpPr>
          <p:cNvPr id="7" name="Espace réservé du contenu 6"/>
          <p:cNvSpPr>
            <a:spLocks noGrp="1"/>
          </p:cNvSpPr>
          <p:nvPr>
            <p:ph idx="1"/>
          </p:nvPr>
        </p:nvSpPr>
        <p:spPr/>
        <p:txBody>
          <a:bodyPr/>
          <a:lstStyle/>
          <a:p>
            <a:endParaRPr lang="fr-BE"/>
          </a:p>
        </p:txBody>
      </p:sp>
      <p:graphicFrame>
        <p:nvGraphicFramePr>
          <p:cNvPr id="8" name="Graphique 7"/>
          <p:cNvGraphicFramePr/>
          <p:nvPr>
            <p:extLst>
              <p:ext uri="{D42A27DB-BD31-4B8C-83A1-F6EECF244321}">
                <p14:modId xmlns:p14="http://schemas.microsoft.com/office/powerpoint/2010/main" val="564118910"/>
              </p:ext>
            </p:extLst>
          </p:nvPr>
        </p:nvGraphicFramePr>
        <p:xfrm>
          <a:off x="1842868" y="2376488"/>
          <a:ext cx="9510932" cy="393541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30257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 nombre d’opérateurs sur Schaerbeek</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lstStyle/>
          <a:p>
            <a:r>
              <a:rPr lang="fr-BE" b="1" dirty="0" smtClean="0">
                <a:latin typeface="Josefin Sans" pitchFamily="2" charset="0"/>
                <a:ea typeface="Josefin Sans" pitchFamily="2" charset="0"/>
              </a:rPr>
              <a:t>130 opérateurs dont 32 écoles</a:t>
            </a:r>
          </a:p>
          <a:p>
            <a:r>
              <a:rPr lang="fr-BE" b="1" dirty="0" smtClean="0">
                <a:latin typeface="Josefin Sans" pitchFamily="2" charset="0"/>
                <a:ea typeface="Josefin Sans" pitchFamily="2" charset="0"/>
              </a:rPr>
              <a:t>38 opérateurs proposent des activités créatives et culturelles</a:t>
            </a:r>
          </a:p>
          <a:p>
            <a:r>
              <a:rPr lang="fr-BE" b="1" dirty="0" smtClean="0">
                <a:latin typeface="Josefin Sans" pitchFamily="2" charset="0"/>
                <a:ea typeface="Josefin Sans" pitchFamily="2" charset="0"/>
              </a:rPr>
              <a:t>64 opérateurs proposent des activités pendant les vacances</a:t>
            </a:r>
          </a:p>
          <a:p>
            <a:r>
              <a:rPr lang="fr-BE" b="1" dirty="0" smtClean="0">
                <a:latin typeface="Josefin Sans" pitchFamily="2" charset="0"/>
                <a:ea typeface="Josefin Sans" pitchFamily="2" charset="0"/>
              </a:rPr>
              <a:t>38 opérateurs proposent des activités sportives</a:t>
            </a:r>
          </a:p>
          <a:p>
            <a:r>
              <a:rPr lang="fr-BE" b="1" dirty="0" smtClean="0">
                <a:latin typeface="Josefin Sans" pitchFamily="2" charset="0"/>
                <a:ea typeface="Josefin Sans" pitchFamily="2" charset="0"/>
              </a:rPr>
              <a:t>28 opérateurs proposent du soutien scolaire</a:t>
            </a:r>
          </a:p>
          <a:p>
            <a:r>
              <a:rPr lang="fr-BE" b="1" dirty="0" smtClean="0">
                <a:latin typeface="Josefin Sans" pitchFamily="2" charset="0"/>
                <a:ea typeface="Josefin Sans" pitchFamily="2" charset="0"/>
              </a:rPr>
              <a:t>8 opérateurs « Mouvements de jeunesse »</a:t>
            </a:r>
          </a:p>
          <a:p>
            <a:r>
              <a:rPr lang="fr-BE" b="1" dirty="0" smtClean="0">
                <a:latin typeface="Josefin Sans" pitchFamily="2" charset="0"/>
                <a:ea typeface="Josefin Sans" pitchFamily="2" charset="0"/>
              </a:rPr>
              <a:t>14 opérateurs proposent des activités familiales</a:t>
            </a:r>
            <a:endParaRPr lang="fr-BE" b="1" dirty="0">
              <a:latin typeface="Josefin Sans" pitchFamily="2" charset="0"/>
              <a:ea typeface="Josefin Sans" pitchFamily="2" charset="0"/>
            </a:endParaRPr>
          </a:p>
        </p:txBody>
      </p:sp>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6433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7103"/>
          </a:xfrm>
        </p:spPr>
        <p:txBody>
          <a:bodyPr>
            <a:normAutofit fontScale="90000"/>
          </a:bodyPr>
          <a:lstStyle/>
          <a:p>
            <a:pPr algn="ctr"/>
            <a:r>
              <a:rPr lang="fr-BE" b="1" dirty="0" smtClean="0">
                <a:solidFill>
                  <a:schemeClr val="accent1"/>
                </a:solidFill>
                <a:latin typeface="Josefin Sans" pitchFamily="2" charset="0"/>
                <a:ea typeface="Josefin Sans" pitchFamily="2" charset="0"/>
              </a:rPr>
              <a:t>Nombre d’enfants inscrits </a:t>
            </a:r>
            <a:r>
              <a:rPr lang="fr-BE" dirty="0" smtClean="0"/>
              <a:t/>
            </a:r>
            <a:br>
              <a:rPr lang="fr-BE" dirty="0" smtClean="0"/>
            </a:br>
            <a:endParaRPr lang="fr-BE" sz="2200"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5189" y="1491916"/>
            <a:ext cx="9935357" cy="4268235"/>
          </a:xfrm>
        </p:spPr>
      </p:pic>
      <p:sp>
        <p:nvSpPr>
          <p:cNvPr id="4" name="Rectangle 3"/>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40506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Nombre d’enfants sur liste d’attente</a:t>
            </a:r>
            <a:endParaRPr lang="fr-BE" b="1" dirty="0">
              <a:solidFill>
                <a:schemeClr val="accent1"/>
              </a:solidFill>
              <a:latin typeface="Josefin Sans" pitchFamily="2" charset="0"/>
              <a:ea typeface="Josefin Sans" pitchFamily="2"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8507" y="2243152"/>
            <a:ext cx="9754985" cy="3516284"/>
          </a:xfrm>
        </p:spPr>
      </p:pic>
      <p:sp>
        <p:nvSpPr>
          <p:cNvPr id="5" name="Rectangle 4"/>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69255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demandes pour les moins de 6 ans</a:t>
            </a:r>
            <a:endParaRPr lang="fr-BE" b="1" dirty="0">
              <a:solidFill>
                <a:schemeClr val="accent1"/>
              </a:solidFill>
              <a:latin typeface="Josefin Sans" pitchFamily="2" charset="0"/>
              <a:ea typeface="Josefin Sans" pitchFamily="2" charset="0"/>
            </a:endParaRPr>
          </a:p>
        </p:txBody>
      </p:sp>
      <p:sp>
        <p:nvSpPr>
          <p:cNvPr id="3" name="Espace réservé du contenu 2"/>
          <p:cNvSpPr>
            <a:spLocks noGrp="1"/>
          </p:cNvSpPr>
          <p:nvPr>
            <p:ph idx="1"/>
          </p:nvPr>
        </p:nvSpPr>
        <p:spPr/>
        <p:txBody>
          <a:bodyPr/>
          <a:lstStyle/>
          <a:p>
            <a:pPr marL="0" indent="0">
              <a:buNone/>
            </a:pPr>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2544216278"/>
              </p:ext>
            </p:extLst>
          </p:nvPr>
        </p:nvGraphicFramePr>
        <p:xfrm>
          <a:off x="1046602" y="1690689"/>
          <a:ext cx="10190603" cy="4486274"/>
        </p:xfrm>
        <a:graphic>
          <a:graphicData uri="http://schemas.openxmlformats.org/drawingml/2006/table">
            <a:tbl>
              <a:tblPr firstRow="1" firstCol="1" bandRow="1">
                <a:tableStyleId>{5C22544A-7EE6-4342-B048-85BDC9FD1C3A}</a:tableStyleId>
              </a:tblPr>
              <a:tblGrid>
                <a:gridCol w="1328343"/>
                <a:gridCol w="3531178"/>
                <a:gridCol w="2823835"/>
                <a:gridCol w="2507247"/>
              </a:tblGrid>
              <a:tr h="1326929">
                <a:tc>
                  <a:txBody>
                    <a:bodyPr/>
                    <a:lstStyle/>
                    <a:p>
                      <a:pPr algn="ctr">
                        <a:lnSpc>
                          <a:spcPct val="107000"/>
                        </a:lnSpc>
                        <a:spcAft>
                          <a:spcPts val="0"/>
                        </a:spcAft>
                      </a:pPr>
                      <a:r>
                        <a:rPr lang="fr-BE" sz="2400" dirty="0">
                          <a:effectLst/>
                        </a:rPr>
                        <a:t>Année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BE" sz="2400" dirty="0">
                          <a:effectLst/>
                        </a:rPr>
                        <a:t>Nombre d'enfants dont les demandes arrivent au SAES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BE" sz="2400" dirty="0">
                          <a:effectLst/>
                        </a:rPr>
                        <a:t>Nombre </a:t>
                      </a:r>
                      <a:r>
                        <a:rPr lang="fr-BE" sz="2400" dirty="0" smtClean="0">
                          <a:effectLst/>
                        </a:rPr>
                        <a:t>d'enfants </a:t>
                      </a:r>
                      <a:r>
                        <a:rPr lang="fr-BE" sz="2400" dirty="0">
                          <a:effectLst/>
                        </a:rPr>
                        <a:t>de moins de 6 ans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BE" sz="2400">
                          <a:effectLst/>
                        </a:rPr>
                        <a:t>Pourcentage d’enfants de moins de 6 ans</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31869">
                <a:tc>
                  <a:txBody>
                    <a:bodyPr/>
                    <a:lstStyle/>
                    <a:p>
                      <a:pPr algn="r">
                        <a:lnSpc>
                          <a:spcPct val="107000"/>
                        </a:lnSpc>
                        <a:spcAft>
                          <a:spcPts val="0"/>
                        </a:spcAft>
                      </a:pPr>
                      <a:r>
                        <a:rPr lang="fr-BE" sz="2400">
                          <a:effectLst/>
                        </a:rPr>
                        <a:t>2019</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 133</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73</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55%</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869">
                <a:tc>
                  <a:txBody>
                    <a:bodyPr/>
                    <a:lstStyle/>
                    <a:p>
                      <a:pPr algn="r">
                        <a:lnSpc>
                          <a:spcPct val="107000"/>
                        </a:lnSpc>
                        <a:spcAft>
                          <a:spcPts val="0"/>
                        </a:spcAft>
                      </a:pPr>
                      <a:r>
                        <a:rPr lang="fr-BE" sz="2400">
                          <a:effectLst/>
                        </a:rPr>
                        <a:t>2018</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236</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112</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47%</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869">
                <a:tc>
                  <a:txBody>
                    <a:bodyPr/>
                    <a:lstStyle/>
                    <a:p>
                      <a:pPr algn="r">
                        <a:lnSpc>
                          <a:spcPct val="107000"/>
                        </a:lnSpc>
                        <a:spcAft>
                          <a:spcPts val="0"/>
                        </a:spcAft>
                      </a:pPr>
                      <a:r>
                        <a:rPr lang="fr-BE" sz="2400">
                          <a:effectLst/>
                        </a:rPr>
                        <a:t>2017</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193</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91</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47%</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869">
                <a:tc>
                  <a:txBody>
                    <a:bodyPr/>
                    <a:lstStyle/>
                    <a:p>
                      <a:pPr algn="r">
                        <a:lnSpc>
                          <a:spcPct val="107000"/>
                        </a:lnSpc>
                        <a:spcAft>
                          <a:spcPts val="0"/>
                        </a:spcAft>
                      </a:pPr>
                      <a:r>
                        <a:rPr lang="fr-BE" sz="2400">
                          <a:effectLst/>
                        </a:rPr>
                        <a:t>2016</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168</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71</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42%</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869">
                <a:tc>
                  <a:txBody>
                    <a:bodyPr/>
                    <a:lstStyle/>
                    <a:p>
                      <a:pPr algn="r">
                        <a:lnSpc>
                          <a:spcPct val="107000"/>
                        </a:lnSpc>
                        <a:spcAft>
                          <a:spcPts val="0"/>
                        </a:spcAft>
                      </a:pPr>
                      <a:r>
                        <a:rPr lang="fr-BE" sz="2400">
                          <a:effectLst/>
                        </a:rPr>
                        <a:t>2015</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182</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a:effectLst/>
                        </a:rPr>
                        <a:t>110</a:t>
                      </a:r>
                      <a:endParaRPr lang="fr-B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2400" dirty="0">
                          <a:effectLst/>
                        </a:rPr>
                        <a:t>60%</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3751173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solidFill>
                  <a:schemeClr val="accent1"/>
                </a:solidFill>
                <a:latin typeface="Josefin Sans" pitchFamily="2" charset="0"/>
                <a:ea typeface="Josefin Sans" pitchFamily="2" charset="0"/>
              </a:rPr>
              <a:t>Les besoins d’accueil pendant l’année</a:t>
            </a:r>
            <a:endParaRPr lang="fr-BE" b="1" dirty="0">
              <a:solidFill>
                <a:schemeClr val="accent1"/>
              </a:solidFill>
              <a:latin typeface="Josefin Sans" pitchFamily="2" charset="0"/>
              <a:ea typeface="Josefin Sans" pitchFamily="2"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234" y="1939911"/>
            <a:ext cx="8349095" cy="4281055"/>
          </a:xfrm>
          <a:prstGeom prst="rect">
            <a:avLst/>
          </a:prstGeom>
        </p:spPr>
      </p:pic>
      <p:sp>
        <p:nvSpPr>
          <p:cNvPr id="5" name="Rectangle 4"/>
          <p:cNvSpPr/>
          <p:nvPr/>
        </p:nvSpPr>
        <p:spPr>
          <a:xfrm>
            <a:off x="0" y="6311900"/>
            <a:ext cx="121920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
            <a:ext cx="1533698" cy="1091461"/>
          </a:xfrm>
          <a:prstGeom prst="rect">
            <a:avLst/>
          </a:prstGeom>
        </p:spPr>
      </p:pic>
    </p:spTree>
    <p:extLst>
      <p:ext uri="{BB962C8B-B14F-4D97-AF65-F5344CB8AC3E}">
        <p14:creationId xmlns:p14="http://schemas.microsoft.com/office/powerpoint/2010/main" val="178928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TotalTime>
  <Words>588</Words>
  <Application>Microsoft Office PowerPoint</Application>
  <PresentationFormat>Grand écran</PresentationFormat>
  <Paragraphs>153</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Josefin Sans</vt:lpstr>
      <vt:lpstr>Times New Roman</vt:lpstr>
      <vt:lpstr>Thème Office</vt:lpstr>
      <vt:lpstr>Etat des lieux &amp;  Analyse des besoins</vt:lpstr>
      <vt:lpstr>Nombre de réponses obtenues par les professionnels lors de notre enquête en ligne </vt:lpstr>
      <vt:lpstr>Rencontres individuelles et collectives</vt:lpstr>
      <vt:lpstr>La subvention communale  complémentaire à l’ATL</vt:lpstr>
      <vt:lpstr>Le nombre d’opérateurs sur Schaerbeek</vt:lpstr>
      <vt:lpstr>Nombre d’enfants inscrits  </vt:lpstr>
      <vt:lpstr>Nombre d’enfants sur liste d’attente</vt:lpstr>
      <vt:lpstr>Les demandes pour les moins de 6 ans</vt:lpstr>
      <vt:lpstr>Les besoins d’accueil pendant l’année</vt:lpstr>
      <vt:lpstr>Le mercredi</vt:lpstr>
      <vt:lpstr>Les besoins d’accueil  pendant les vacances</vt:lpstr>
      <vt:lpstr>Les coûts des stages</vt:lpstr>
      <vt:lpstr>Les freins à la qualité  selon les associations</vt:lpstr>
      <vt:lpstr>Ce qui favorise la qualité  selon les associations</vt:lpstr>
      <vt:lpstr>Ce qui freine la qualité selon les écoles</vt:lpstr>
      <vt:lpstr>Ce qui favorise la qualité selon les écoles</vt:lpstr>
      <vt:lpstr>Des statuts de travail parfois précaires </vt:lpstr>
      <vt:lpstr>Les contrats dans l’associatif</vt:lpstr>
      <vt:lpstr>Les attentes en terme  de formation pour les écoles</vt:lpstr>
      <vt:lpstr>Les attentes en terme  de formation pour les associations</vt:lpstr>
      <vt:lpstr>La communication</vt:lpstr>
      <vt:lpstr>La communication</vt:lpstr>
      <vt:lpstr>Demandes particulières</vt:lpstr>
      <vt:lpstr>Les besoins retenus selon le SAES</vt:lpstr>
      <vt:lpstr>Déclaration de politique  Fédération Wallonie Bruxelles 2019-2024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Etats des lieux &amp; analyse des besoins</dc:title>
  <dc:creator>Rce</dc:creator>
  <cp:lastModifiedBy>Geoffrey Dony</cp:lastModifiedBy>
  <cp:revision>95</cp:revision>
  <dcterms:created xsi:type="dcterms:W3CDTF">2019-09-24T07:42:10Z</dcterms:created>
  <dcterms:modified xsi:type="dcterms:W3CDTF">2019-10-28T14:10:15Z</dcterms:modified>
</cp:coreProperties>
</file>